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9" r:id="rId3"/>
    <p:sldId id="260" r:id="rId4"/>
    <p:sldId id="270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2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90" r:id="rId23"/>
    <p:sldId id="288" r:id="rId24"/>
    <p:sldId id="289" r:id="rId25"/>
    <p:sldId id="291" r:id="rId26"/>
  </p:sldIdLst>
  <p:sldSz cx="9144000" cy="6858000" type="screen4x3"/>
  <p:notesSz cx="6858000" cy="9144000"/>
  <p:defaultTextStyle>
    <a:defPPr>
      <a:defRPr lang="ka-G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66"/>
    <a:srgbClr val="008080"/>
    <a:srgbClr val="6B95C7"/>
    <a:srgbClr val="B08600"/>
    <a:srgbClr val="DAA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საშუალო სტილი 2 - აქცენტი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5" autoAdjust="0"/>
    <p:restoredTop sz="94660"/>
  </p:normalViewPr>
  <p:slideViewPr>
    <p:cSldViewPr>
      <p:cViewPr>
        <p:scale>
          <a:sx n="76" d="100"/>
          <a:sy n="76" d="100"/>
        </p:scale>
        <p:origin x="-9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2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ზედა კოლონტიტულის ჩანაცვლების ველი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3" name="თარიღის ჩანაცვლების ველი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8F41D2-F267-465B-91E3-746212268D13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4" name="სლაიდის გამოსახულების ჩანაცვლების ველი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a-GE" noProof="0"/>
          </a:p>
        </p:txBody>
      </p:sp>
      <p:sp>
        <p:nvSpPr>
          <p:cNvPr id="5" name="ჩანაწერების ჩანაცვლების ველი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a-GE" noProof="0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noProof="0" smtClean="0"/>
              <a:t>მეორე დონე</a:t>
            </a:r>
          </a:p>
          <a:p>
            <a:pPr lvl="2"/>
            <a:r>
              <a:rPr lang="ka-GE" noProof="0" smtClean="0"/>
              <a:t>მესამე დონე</a:t>
            </a:r>
          </a:p>
          <a:p>
            <a:pPr lvl="3"/>
            <a:r>
              <a:rPr lang="ka-GE" noProof="0" smtClean="0"/>
              <a:t>მეოთხე დონე</a:t>
            </a:r>
          </a:p>
          <a:p>
            <a:pPr lvl="4"/>
            <a:r>
              <a:rPr lang="ka-GE" noProof="0" smtClean="0"/>
              <a:t>მეხუთე დონე</a:t>
            </a:r>
            <a:endParaRPr lang="ka-GE" noProof="0"/>
          </a:p>
        </p:txBody>
      </p:sp>
      <p:sp>
        <p:nvSpPr>
          <p:cNvPr id="6" name="ქვედა კოლონტიტულის ჩანაცვლების ველი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AB1993-5508-49CF-B104-37F41044F255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xmlns="" val="818576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სუბტიტრ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ka-GE"/>
          </a:p>
        </p:txBody>
      </p:sp>
      <p:sp>
        <p:nvSpPr>
          <p:cNvPr id="4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7E34B-C30B-40CC-BEB8-2F7F2B13F9DA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5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6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CB7DA-E826-4F75-A6F5-6A6EDBA9F7AC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შვეული ტექსტის ჩანაცვლების ველი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4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F9EFB-BE3E-43E8-846B-64DFBCADF361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5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6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ADCFE-CCEA-4599-8EA6-04241D372001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შვეული სათაურ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შვეული ტექსტის ჩანაცვლების ველი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4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14DB8-295C-4454-8E29-BD7FFCF2B9DE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5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6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465C7-BEF1-46DC-BB24-C8AC81C4C6F8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410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შიგთავსის ჩანაცვლების ველ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5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A25C4-9304-49FF-81FB-9434204B0651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6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B89A7-09B0-48F5-983C-98348C5A0F64}" type="slidenum">
              <a:rPr lang="ka-GE"/>
              <a:pPr>
                <a:defRPr/>
              </a:pPr>
              <a:t>‹#›</a:t>
            </a:fld>
            <a:endParaRPr lang="ka-G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410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ტექსტის ჩანაცვლების ველ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DE698-7614-42D0-9456-E37A9D717C3A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6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AE774-F65E-4188-8B16-E73CB687A4B3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შიგთავსის ჩანაცვლების ველი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4" name="შიგთავსის ჩანაცვლების ველი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5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BD624-D8C6-4484-825F-D479758DB64E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6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4C833-5609-4606-8156-D4E9939117D4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ტექსტის ჩანაცვლების ველ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შიგთავსის ჩანაცვლების ველი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5" name="ტექსტის ჩანაცვლების ველ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შიგთავსის ჩანაცვლების ველი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7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985CE-76B5-4B70-B661-CDBF8937BDE7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8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9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D3985-60E6-439C-B3D4-13A8A2F3E3EC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4C3B3-94EC-4EFF-B7D0-B9F400A88FF0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4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5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66700-D6B5-44BE-88A2-EC0D1D644DF9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122DD-BE65-45A6-9CBF-41FCA99F29E4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3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4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24EF1-1549-444C-B04D-623C673692C6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შიგთავსის ჩანაცვლების ველი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ka-GE"/>
          </a:p>
        </p:txBody>
      </p:sp>
      <p:sp>
        <p:nvSpPr>
          <p:cNvPr id="4" name="ტექსტის ჩანაცვლების ველ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4767-DFB8-4622-BD3E-850A67712C75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6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B3C6D-F44C-4CB2-975B-6D345E2B6DC0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ka-GE"/>
          </a:p>
        </p:txBody>
      </p:sp>
      <p:sp>
        <p:nvSpPr>
          <p:cNvPr id="3" name="სურათის ჩანაცვლების ველი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a-GE" noProof="0"/>
          </a:p>
        </p:txBody>
      </p:sp>
      <p:sp>
        <p:nvSpPr>
          <p:cNvPr id="4" name="ტექსტის ჩანაცვლების ველ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თარიღის ჩანაცვლების ველი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B030-3119-4494-AE18-B2EBFEAB94C2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6" name="ქვედა კოლონტიტულის ჩანაცვლების ველი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7" name="სლაიდის რიცხვის ჩანაცვლების ველი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4866-2151-4BB2-8FA0-63E5361960B5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სათაურის ჩანაცვლების ველი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099" name="ტექსტის ჩანაცვლების ველ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</a:p>
        </p:txBody>
      </p:sp>
      <p:sp>
        <p:nvSpPr>
          <p:cNvPr id="4" name="თარიღის ჩანაცვლების ველი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CE48D2-F60E-41A5-AFCE-69B8F2FD4D99}" type="datetimeFigureOut">
              <a:rPr lang="ka-GE"/>
              <a:pPr>
                <a:defRPr/>
              </a:pPr>
              <a:t>18.08.2012</a:t>
            </a:fld>
            <a:endParaRPr lang="ka-GE"/>
          </a:p>
        </p:txBody>
      </p:sp>
      <p:sp>
        <p:nvSpPr>
          <p:cNvPr id="5" name="ქვედა კოლონტიტულის ჩანაცვლების ველი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ka-GE"/>
          </a:p>
        </p:txBody>
      </p:sp>
      <p:sp>
        <p:nvSpPr>
          <p:cNvPr id="6" name="სლაიდის რიცხვის ჩანაცვლების ველი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ED305D-BBB1-4C9E-A2C3-4D7D556A7C9A}" type="slidenum">
              <a:rPr lang="ka-GE"/>
              <a:pPr>
                <a:defRPr/>
              </a:pPr>
              <a:t>‹#›</a:t>
            </a:fld>
            <a:endParaRPr lang="ka-G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4" r:id="rId2"/>
    <p:sldLayoutId id="214748368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Sylfae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ssa.gov.ge/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სათაური 1"/>
          <p:cNvSpPr>
            <a:spLocks noGrp="1"/>
          </p:cNvSpPr>
          <p:nvPr>
            <p:ph type="ctrTitle"/>
          </p:nvPr>
        </p:nvSpPr>
        <p:spPr>
          <a:xfrm>
            <a:off x="990600" y="3635375"/>
            <a:ext cx="7391400" cy="1470025"/>
          </a:xfrm>
        </p:spPr>
        <p:txBody>
          <a:bodyPr/>
          <a:lstStyle/>
          <a:p>
            <a:pPr eaLnBrk="1" hangingPunct="1"/>
            <a:r>
              <a:rPr lang="ka-GE" sz="3600" b="1" dirty="0" smtClean="0">
                <a:solidFill>
                  <a:srgbClr val="006666"/>
                </a:solidFill>
              </a:rPr>
              <a:t>სახელმწიფო დაზღვეულთა მომსახურების წესი და ნაკადების მართვა</a:t>
            </a:r>
            <a:endParaRPr lang="ka-GE" sz="2800" b="1" dirty="0" smtClean="0">
              <a:solidFill>
                <a:srgbClr val="006666"/>
              </a:solidFill>
            </a:endParaRPr>
          </a:p>
        </p:txBody>
      </p:sp>
      <p:sp>
        <p:nvSpPr>
          <p:cNvPr id="7175" name="სუბტიტრი 2"/>
          <p:cNvSpPr txBox="1">
            <a:spLocks/>
          </p:cNvSpPr>
          <p:nvPr/>
        </p:nvSpPr>
        <p:spPr bwMode="auto">
          <a:xfrm>
            <a:off x="2438400" y="5715000"/>
            <a:ext cx="4495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ka-GE" sz="1600" dirty="0">
                <a:solidFill>
                  <a:srgbClr val="008080"/>
                </a:solidFill>
                <a:latin typeface="Sylfaen" pitchFamily="18" charset="0"/>
              </a:rPr>
              <a:t>თბილისი, </a:t>
            </a:r>
            <a:r>
              <a:rPr lang="ka-GE" sz="1600" dirty="0" smtClean="0">
                <a:solidFill>
                  <a:srgbClr val="008080"/>
                </a:solidFill>
                <a:latin typeface="Sylfaen" pitchFamily="18" charset="0"/>
              </a:rPr>
              <a:t>201</a:t>
            </a:r>
            <a:r>
              <a:rPr lang="en-US" sz="1600" dirty="0" smtClean="0">
                <a:solidFill>
                  <a:srgbClr val="008080"/>
                </a:solidFill>
                <a:latin typeface="Sylfaen" pitchFamily="18" charset="0"/>
              </a:rPr>
              <a:t>2</a:t>
            </a:r>
            <a:endParaRPr lang="ka-GE" sz="1600" dirty="0">
              <a:solidFill>
                <a:srgbClr val="008080"/>
              </a:solidFill>
              <a:latin typeface="Sylfaen" pitchFamily="18" charset="0"/>
            </a:endParaRPr>
          </a:p>
        </p:txBody>
      </p:sp>
      <p:pic>
        <p:nvPicPr>
          <p:cNvPr id="8" name="Picture 7" descr="MoH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665512"/>
            <a:ext cx="2133600" cy="2306288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სადაზღვევო რაიონები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35410081"/>
              </p:ext>
            </p:extLst>
          </p:nvPr>
        </p:nvGraphicFramePr>
        <p:xfrm>
          <a:off x="304800" y="1447798"/>
          <a:ext cx="8534400" cy="4732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504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კომპანია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რაიონი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419">
                <a:tc rowSpan="8">
                  <a:txBody>
                    <a:bodyPr/>
                    <a:lstStyle/>
                    <a:p>
                      <a:pPr algn="ctr" rtl="0" fontAlgn="ctr"/>
                      <a:r>
                        <a:rPr lang="ka-GE" sz="3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აისი ჯგუფი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ცაგერი</a:t>
                      </a:r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ka-GE" sz="20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  <a:tr h="547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ლენტეხი</a:t>
                      </a:r>
                    </a:p>
                  </a:txBody>
                  <a:tcPr marL="9525" marR="9525" marT="9525" marB="0" anchor="ctr"/>
                </a:tc>
              </a:tr>
              <a:tr h="547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ამბროლაური</a:t>
                      </a:r>
                    </a:p>
                  </a:txBody>
                  <a:tcPr marL="9525" marR="9525" marT="9525" marB="0" anchor="ctr"/>
                </a:tc>
              </a:tr>
              <a:tr h="547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ონი</a:t>
                      </a:r>
                    </a:p>
                  </a:txBody>
                  <a:tcPr marL="9525" marR="9525" marT="9525" marB="0" anchor="ctr"/>
                </a:tc>
              </a:tr>
              <a:tr h="547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მესტია</a:t>
                      </a:r>
                    </a:p>
                  </a:txBody>
                  <a:tcPr marL="9525" marR="9525" marT="9525" marB="0" anchor="ctr"/>
                </a:tc>
              </a:tr>
              <a:tr h="5474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ზუგდიდი</a:t>
                      </a:r>
                    </a:p>
                  </a:txBody>
                  <a:tcPr marL="9525" marR="9525" marT="9525" marB="0" anchor="ctr"/>
                </a:tc>
              </a:tr>
              <a:tr h="608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წალენჯიხა</a:t>
                      </a:r>
                    </a:p>
                  </a:txBody>
                  <a:tcPr marL="9525" marR="9525" marT="9525" marB="0" anchor="ctr"/>
                </a:tc>
              </a:tr>
              <a:tr h="396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ჩხოროწყუ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138388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სადაზღვევო რაიონები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0672014"/>
              </p:ext>
            </p:extLst>
          </p:nvPr>
        </p:nvGraphicFramePr>
        <p:xfrm>
          <a:off x="304800" y="1447798"/>
          <a:ext cx="8534400" cy="2999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504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კომპანია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რაიონი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3619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ka-GE" sz="3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ალფა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ლანჩხუთი</a:t>
                      </a:r>
                    </a:p>
                  </a:txBody>
                  <a:tcPr marL="9525" marR="9525" marT="9525" marB="0" anchor="ctr"/>
                </a:tc>
              </a:tr>
              <a:tr h="776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ოზურგეთი</a:t>
                      </a:r>
                    </a:p>
                  </a:txBody>
                  <a:tcPr marL="9525" marR="9525" marT="9525" marB="0" anchor="ctr"/>
                </a:tc>
              </a:tr>
              <a:tr h="776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ჩოხატაური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494128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295400"/>
            <a:ext cx="8534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14350" indent="-51435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სასწრაფო სამედიცინო მოსახურება და კატასტროფა - ულიმიტო, უფასო;</a:t>
            </a: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400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ka-GE" sz="28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ამბულატორია</a:t>
            </a:r>
            <a:endParaRPr lang="ka-GE" sz="2800" b="1" u="sng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სადაზღვევოს ოჯახის ექიმის და ექთნის მომსახურება - ულიმიტო, უფასო;</a:t>
            </a: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ექიმ-სპეციალისტების მომსახურება, მხოლოდ ოჯახის ექიმის დანიშნულებით - ულიმიტო, უფასო;</a:t>
            </a: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ი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ნსტრუმენტული კვლევები ამბულატორიულად: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კარდიოგრაფია - უფასო, ულიმიტო;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ექოსკოპია - უფასო, ულიმიტო;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რენტგენი - უფასო, ულიმიტო;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კომპიუტერული ტომოგრაფია - ულიმიტო. პენსიონრები იხდიან კვლევის 10%-ს, ხოლო დანარჩენები - 20%-ს.</a:t>
            </a: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2698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295400"/>
            <a:ext cx="8534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ka-GE" sz="24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4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 ამბულატორიულად ლაბორატორიული კვლევები - უფასო, ულიმიტო: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სისხლის საერთო ანალიზი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შარდის საერთო ანალიზი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კრეატინინი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გლუკოზა პერიფერიულ სისხლში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სისხლის შრატში ლიპიდების განსაზღვრა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ქოლესტერინი სისხლში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ka-GE" sz="20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განავლის ანალიზი ფარულ სისხლდენაზე</a:t>
            </a:r>
            <a:endParaRPr lang="en-US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ka-GE" sz="24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 კვლევები შშმპ სტატუსის მისანიჭებლად - უფასო, ულიმიტო;</a:t>
            </a:r>
          </a:p>
          <a:p>
            <a:pPr algn="just">
              <a:defRPr/>
            </a:pPr>
            <a:r>
              <a:rPr lang="ka-GE" sz="24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6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 ნებისმიერი ცნობის და რეცეპტის გაცემა - უფასო, ულიმიტო;</a:t>
            </a:r>
          </a:p>
          <a:p>
            <a:pPr algn="just"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7. გადაუდებელი ამბულატორია (ემერჯენსი)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- უფასო, ულიმიტო</a:t>
            </a:r>
            <a:endParaRPr lang="ka-GE" sz="28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41520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295400"/>
            <a:ext cx="8534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სტაციონარული მომსახურება</a:t>
            </a:r>
            <a:endParaRPr lang="ka-GE" sz="28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r>
              <a:rPr lang="ka-GE" sz="2400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გადაუდებელი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სტაციონარული მომსახურება - ულიმიტო, პენსიონრები იხდიან საფასურის 10%-ს, დანარჩენი - 20%-ს;</a:t>
            </a:r>
          </a:p>
          <a:p>
            <a:pPr marL="457200" indent="-45720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რეანიმაცია - უფასო, ულიმიტო;</a:t>
            </a:r>
          </a:p>
          <a:p>
            <a:pPr marL="457200" indent="-45720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დაბადებიდან 28 დღის განმავლობაში (ნეონატოლოგია) და ამ პერიოდში წარმოშობილი პათოლოგიები - უფასო, ულიმიტო;</a:t>
            </a:r>
          </a:p>
          <a:p>
            <a:pPr marL="457200" indent="-457200" algn="just">
              <a:buAutoNum type="arabicPeriod"/>
              <a:defRPr/>
            </a:pPr>
            <a:r>
              <a:rPr lang="ka-GE" sz="2400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გეგმიური 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ქირურგიული ოპერაციები - წლიური ლიმიტი 15000 ლარი. პენსიონერები იხდიან </a:t>
            </a:r>
            <a:r>
              <a:rPr lang="ka-GE" sz="2400" dirty="0">
                <a:solidFill>
                  <a:srgbClr val="006666"/>
                </a:solidFill>
              </a:rPr>
              <a:t>საფასურის 10%-ს, დანარჩენი - 20%-</a:t>
            </a:r>
            <a:r>
              <a:rPr lang="ka-GE" sz="2400" dirty="0" smtClean="0">
                <a:solidFill>
                  <a:srgbClr val="006666"/>
                </a:solidFill>
              </a:rPr>
              <a:t>ს. მოცდის პერიოდი მაქსიმუმ 4 თვე;</a:t>
            </a:r>
          </a:p>
          <a:p>
            <a:pPr marL="457200" indent="-457200" algn="just">
              <a:buAutoNum type="arabicPeriod"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კარდიოქირურგიული და ონკოლოგიური ოპერაციები - </a:t>
            </a:r>
            <a:r>
              <a:rPr lang="ka-GE" sz="2400" dirty="0" smtClean="0">
                <a:solidFill>
                  <a:srgbClr val="006666"/>
                </a:solidFill>
              </a:rPr>
              <a:t>0-5 წლის და შშმ ბავშვებისათვის უფასო;</a:t>
            </a: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6055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676400"/>
            <a:ext cx="8534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სტაციონარული მომსახურება</a:t>
            </a:r>
            <a:endParaRPr lang="ka-GE" sz="28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6. ონკოლოგიური დაავადებების მკურნალობა (გარდა ოპერაციებისა) – </a:t>
            </a:r>
            <a:r>
              <a:rPr lang="ka-GE" sz="2300" dirty="0">
                <a:solidFill>
                  <a:srgbClr val="006666"/>
                </a:solidFill>
              </a:rPr>
              <a:t>წლიური </a:t>
            </a:r>
            <a:r>
              <a:rPr lang="ka-GE" sz="2300" dirty="0" smtClean="0">
                <a:solidFill>
                  <a:srgbClr val="006666"/>
                </a:solidFill>
              </a:rPr>
              <a:t>ლიმიტი 15000 ლარი.</a:t>
            </a:r>
            <a:r>
              <a:rPr lang="ka-GE" sz="2300" dirty="0">
                <a:solidFill>
                  <a:srgbClr val="006666"/>
                </a:solidFill>
              </a:rPr>
              <a:t> პენსიონერები იხდიან საფასურის 10%-ს, დანარჩენი - 20%-</a:t>
            </a:r>
            <a:r>
              <a:rPr lang="ka-GE" sz="2300" dirty="0" smtClean="0">
                <a:solidFill>
                  <a:srgbClr val="006666"/>
                </a:solidFill>
              </a:rPr>
              <a:t>ს;</a:t>
            </a:r>
          </a:p>
          <a:p>
            <a:pPr algn="just"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7. </a:t>
            </a:r>
            <a:r>
              <a:rPr lang="ka-GE" sz="2300" dirty="0">
                <a:solidFill>
                  <a:srgbClr val="006666"/>
                </a:solidFill>
              </a:rPr>
              <a:t>ონკოლოგიური დაავადებების მკურნალობა </a:t>
            </a:r>
            <a:r>
              <a:rPr lang="ka-GE" sz="2300" dirty="0" smtClean="0">
                <a:solidFill>
                  <a:srgbClr val="006666"/>
                </a:solidFill>
              </a:rPr>
              <a:t>- 0-5 წლის და შშმ ბავშვებისათვის უფასო;</a:t>
            </a:r>
          </a:p>
          <a:p>
            <a:pPr algn="just"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8. მშობიარობა </a:t>
            </a:r>
            <a:r>
              <a:rPr lang="ka-GE" sz="2300" u="sng" dirty="0" smtClean="0">
                <a:solidFill>
                  <a:srgbClr val="006666"/>
                </a:solidFill>
              </a:rPr>
              <a:t>სტუდენტებისთვის</a:t>
            </a:r>
            <a:r>
              <a:rPr lang="ka-GE" sz="2300" dirty="0" smtClean="0">
                <a:solidFill>
                  <a:srgbClr val="006666"/>
                </a:solidFill>
              </a:rPr>
              <a:t> - სადაზღვევო ლიმიტი 500 ლარი, მოსარგებლეები იხდიან საფასურის 20%-ს.</a:t>
            </a:r>
          </a:p>
          <a:p>
            <a:pPr algn="just">
              <a:defRPr/>
            </a:pPr>
            <a:r>
              <a:rPr lang="ka-GE" sz="2300" b="1" u="sng" dirty="0" smtClean="0">
                <a:solidFill>
                  <a:srgbClr val="006666"/>
                </a:solidFill>
              </a:rPr>
              <a:t>მედიკამენტები</a:t>
            </a:r>
          </a:p>
          <a:p>
            <a:pPr marL="457200" indent="-457200" algn="just">
              <a:buAutoNum type="arabicPeriod"/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პენსიონრები და შშმპ-ები - წლიური ლიმიტი 100 ლარი, მხოლოდ სიაში არსებული მედიკამენტები. თანაგადახდა 50%;</a:t>
            </a:r>
          </a:p>
          <a:p>
            <a:pPr marL="457200" indent="-457200" algn="just">
              <a:buAutoNum type="arabicPeriod"/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0-5 წლის ბავშვები - </a:t>
            </a:r>
            <a:r>
              <a:rPr lang="ka-GE" sz="2300" dirty="0">
                <a:solidFill>
                  <a:srgbClr val="006666"/>
                </a:solidFill>
              </a:rPr>
              <a:t>წლიური ლიმიტი 5</a:t>
            </a:r>
            <a:r>
              <a:rPr lang="ka-GE" sz="2300" dirty="0" smtClean="0">
                <a:solidFill>
                  <a:srgbClr val="006666"/>
                </a:solidFill>
              </a:rPr>
              <a:t>0 </a:t>
            </a:r>
            <a:r>
              <a:rPr lang="ka-GE" sz="2300" dirty="0">
                <a:solidFill>
                  <a:srgbClr val="006666"/>
                </a:solidFill>
              </a:rPr>
              <a:t>ლარი, მხოლოდ სიაში არსებული მედიკამენტები. თანაგადახდა 50</a:t>
            </a:r>
            <a:r>
              <a:rPr lang="ka-GE" sz="2300" dirty="0" smtClean="0">
                <a:solidFill>
                  <a:srgbClr val="006666"/>
                </a:solidFill>
              </a:rPr>
              <a:t>%;</a:t>
            </a:r>
          </a:p>
          <a:p>
            <a:pPr marL="457200" indent="-457200" algn="just">
              <a:buAutoNum type="arabicPeriod"/>
              <a:defRPr/>
            </a:pPr>
            <a:r>
              <a:rPr lang="ka-GE" sz="2300" dirty="0" smtClean="0">
                <a:solidFill>
                  <a:srgbClr val="006666"/>
                </a:solidFill>
              </a:rPr>
              <a:t>სტუდენტები - მედიკამენტების გარეშე.</a:t>
            </a:r>
          </a:p>
          <a:p>
            <a:pPr algn="just">
              <a:defRPr/>
            </a:pPr>
            <a:endParaRPr lang="ka-GE" sz="2300" b="1" u="sng" dirty="0" smtClean="0">
              <a:solidFill>
                <a:srgbClr val="006666"/>
              </a:solidFill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90446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066800"/>
            <a:ext cx="85344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არ ანაზღაურდება:</a:t>
            </a:r>
          </a:p>
          <a:p>
            <a:pPr algn="just"/>
            <a:r>
              <a:rPr lang="ka-GE" sz="1900" dirty="0" smtClean="0"/>
              <a:t>1. არაქირურგიული </a:t>
            </a:r>
            <a:r>
              <a:rPr lang="ka-GE" sz="1900" dirty="0"/>
              <a:t>გეგმური </a:t>
            </a:r>
            <a:r>
              <a:rPr lang="ka-GE" sz="1900" dirty="0" smtClean="0"/>
              <a:t>სტაციონარი;</a:t>
            </a:r>
            <a:endParaRPr lang="en-US" sz="1900" dirty="0"/>
          </a:p>
          <a:p>
            <a:pPr lvl="0" algn="just"/>
            <a:r>
              <a:rPr lang="ka-GE" sz="1900" dirty="0"/>
              <a:t>2</a:t>
            </a:r>
            <a:r>
              <a:rPr lang="ka-GE" sz="1900" dirty="0" smtClean="0"/>
              <a:t>. ექიმის </a:t>
            </a:r>
            <a:r>
              <a:rPr lang="ka-GE" sz="1900" dirty="0"/>
              <a:t>დანიშნულების გარეშე მკურნალობა;</a:t>
            </a:r>
            <a:endParaRPr lang="en-US" sz="1900" dirty="0"/>
          </a:p>
          <a:p>
            <a:pPr lvl="0" algn="just"/>
            <a:r>
              <a:rPr lang="ka-GE" sz="1900" dirty="0"/>
              <a:t>3</a:t>
            </a:r>
            <a:r>
              <a:rPr lang="ka-GE" sz="1900" dirty="0" smtClean="0"/>
              <a:t>. საზღვარგარეთ </a:t>
            </a:r>
            <a:r>
              <a:rPr lang="ka-GE" sz="1900" dirty="0"/>
              <a:t>გაწეული სამედიცინო მომსახურების ხარჯები;</a:t>
            </a:r>
            <a:endParaRPr lang="en-US" sz="1900" dirty="0"/>
          </a:p>
          <a:p>
            <a:pPr lvl="0" algn="just"/>
            <a:r>
              <a:rPr lang="ka-GE" sz="1900" dirty="0"/>
              <a:t>4</a:t>
            </a:r>
            <a:r>
              <a:rPr lang="ka-GE" sz="1900" dirty="0" smtClean="0"/>
              <a:t>. სანატორიულ-კურორტული </a:t>
            </a:r>
            <a:r>
              <a:rPr lang="ka-GE" sz="1900" dirty="0"/>
              <a:t>მკურნალობა;</a:t>
            </a:r>
            <a:endParaRPr lang="en-US" sz="1900" dirty="0"/>
          </a:p>
          <a:p>
            <a:pPr lvl="0" algn="just"/>
            <a:r>
              <a:rPr lang="ka-GE" sz="1900" dirty="0"/>
              <a:t>5</a:t>
            </a:r>
            <a:r>
              <a:rPr lang="ka-GE" sz="1900" dirty="0" smtClean="0"/>
              <a:t>. კოსმეტიკური </a:t>
            </a:r>
            <a:r>
              <a:rPr lang="ka-GE" sz="1900" dirty="0"/>
              <a:t>მიზნით ჩატარებული მკურნალობა;</a:t>
            </a:r>
            <a:endParaRPr lang="en-US" sz="1900" dirty="0"/>
          </a:p>
          <a:p>
            <a:pPr lvl="0" algn="just"/>
            <a:r>
              <a:rPr lang="ka-GE" sz="1900" dirty="0"/>
              <a:t>6</a:t>
            </a:r>
            <a:r>
              <a:rPr lang="ka-GE" sz="1900" dirty="0" smtClean="0"/>
              <a:t>. უშვილობის </a:t>
            </a:r>
            <a:r>
              <a:rPr lang="ka-GE" sz="1900" dirty="0"/>
              <a:t>მკურნალობის ხარჯები;</a:t>
            </a:r>
            <a:endParaRPr lang="en-US" sz="1900" dirty="0"/>
          </a:p>
          <a:p>
            <a:pPr lvl="0" algn="just"/>
            <a:r>
              <a:rPr lang="ka-GE" sz="1900" dirty="0"/>
              <a:t>7</a:t>
            </a:r>
            <a:r>
              <a:rPr lang="ka-GE" sz="1900" dirty="0" smtClean="0"/>
              <a:t>. </a:t>
            </a:r>
            <a:r>
              <a:rPr lang="en-US" sz="1900" dirty="0" err="1" smtClean="0"/>
              <a:t>აივ-ინფექციის</a:t>
            </a:r>
            <a:r>
              <a:rPr lang="en-US" sz="1900" dirty="0" smtClean="0"/>
              <a:t>/</a:t>
            </a:r>
            <a:r>
              <a:rPr lang="en-US" sz="1900" dirty="0" err="1" smtClean="0"/>
              <a:t>შიდსის</a:t>
            </a:r>
            <a:r>
              <a:rPr lang="en-US" sz="1900" dirty="0"/>
              <a:t>, </a:t>
            </a:r>
            <a:r>
              <a:rPr lang="en-US" sz="1900" dirty="0" err="1"/>
              <a:t>ქრონიკული</a:t>
            </a:r>
            <a:r>
              <a:rPr lang="en-US" sz="1900" dirty="0"/>
              <a:t> </a:t>
            </a:r>
            <a:r>
              <a:rPr lang="en-US" sz="1900" dirty="0" err="1"/>
              <a:t>ჰეპატიტის</a:t>
            </a:r>
            <a:r>
              <a:rPr lang="en-US" sz="1900" dirty="0"/>
              <a:t> </a:t>
            </a:r>
            <a:r>
              <a:rPr lang="en-US" sz="1900" dirty="0" err="1"/>
              <a:t>სპეციფიკურ</a:t>
            </a:r>
            <a:r>
              <a:rPr lang="ka-GE" sz="1900" dirty="0"/>
              <a:t>ი </a:t>
            </a:r>
            <a:r>
              <a:rPr lang="en-US" sz="1900" dirty="0" err="1"/>
              <a:t>ანტივირუსულ</a:t>
            </a:r>
            <a:r>
              <a:rPr lang="ka-GE" sz="1900" dirty="0"/>
              <a:t>ი მკურნალობის ხარჯები;</a:t>
            </a:r>
            <a:endParaRPr lang="en-US" sz="1900" dirty="0"/>
          </a:p>
          <a:p>
            <a:pPr lvl="0" algn="just"/>
            <a:r>
              <a:rPr lang="ka-GE" sz="1900" dirty="0" smtClean="0"/>
              <a:t>8. თუ </a:t>
            </a:r>
            <a:r>
              <a:rPr lang="ka-GE" sz="1900" dirty="0"/>
              <a:t>სამედიცინო მომსახურეობის საჭიროება დადგა </a:t>
            </a:r>
            <a:r>
              <a:rPr lang="ka-GE" sz="1900" dirty="0" smtClean="0"/>
              <a:t>ტერორირსტულ </a:t>
            </a:r>
            <a:r>
              <a:rPr lang="ka-GE" sz="1900" dirty="0"/>
              <a:t>ან კრიმინალურ აქტებში მონაწილეობის, ან </a:t>
            </a:r>
            <a:r>
              <a:rPr lang="en-US" sz="1900" dirty="0" err="1"/>
              <a:t>არალეგალურად</a:t>
            </a:r>
            <a:r>
              <a:rPr lang="en-US" sz="1900" dirty="0"/>
              <a:t> </a:t>
            </a:r>
            <a:r>
              <a:rPr lang="en-US" sz="1900" dirty="0" err="1"/>
              <a:t>მოხმარებული</a:t>
            </a:r>
            <a:r>
              <a:rPr lang="en-US" sz="1900" dirty="0"/>
              <a:t> </a:t>
            </a:r>
            <a:r>
              <a:rPr lang="ka-GE" sz="1900" dirty="0"/>
              <a:t>ნარკოტიკული </a:t>
            </a:r>
            <a:r>
              <a:rPr lang="en-US" sz="1900" dirty="0" err="1"/>
              <a:t>ნივთიერებების</a:t>
            </a:r>
            <a:r>
              <a:rPr lang="en-US" sz="1900" dirty="0"/>
              <a:t> </a:t>
            </a:r>
            <a:r>
              <a:rPr lang="ka-GE" sz="1900" dirty="0"/>
              <a:t>ზემოქმედების შედეგად;</a:t>
            </a:r>
            <a:endParaRPr lang="en-US" sz="1900" dirty="0"/>
          </a:p>
          <a:p>
            <a:r>
              <a:rPr lang="ka-GE" sz="2000" dirty="0"/>
              <a:t>9</a:t>
            </a:r>
            <a:r>
              <a:rPr lang="ka-GE" sz="2000" dirty="0" smtClean="0"/>
              <a:t>. </a:t>
            </a:r>
            <a:r>
              <a:rPr lang="en-US" sz="2000" dirty="0" err="1" smtClean="0"/>
              <a:t>ორგანოთა</a:t>
            </a:r>
            <a:r>
              <a:rPr lang="en-US" sz="2000" dirty="0" smtClean="0"/>
              <a:t> </a:t>
            </a:r>
            <a:r>
              <a:rPr lang="en-US" sz="2000" dirty="0" err="1"/>
              <a:t>ტრანსპლანტაციის</a:t>
            </a:r>
            <a:r>
              <a:rPr lang="en-US" sz="2000" dirty="0"/>
              <a:t>, </a:t>
            </a:r>
            <a:r>
              <a:rPr lang="en-US" sz="2000" dirty="0" err="1"/>
              <a:t>აგრეთვე</a:t>
            </a:r>
            <a:r>
              <a:rPr lang="en-US" sz="2000" dirty="0"/>
              <a:t> </a:t>
            </a:r>
            <a:r>
              <a:rPr lang="en-US" sz="2000" dirty="0" err="1"/>
              <a:t>ეგზოპროთეზირების</a:t>
            </a:r>
            <a:r>
              <a:rPr lang="en-US" sz="2000" dirty="0"/>
              <a:t> </a:t>
            </a:r>
            <a:r>
              <a:rPr lang="en-US" sz="2000" dirty="0" err="1"/>
              <a:t>ხარჯები</a:t>
            </a:r>
            <a:r>
              <a:rPr lang="en-US" sz="2000" dirty="0"/>
              <a:t>.</a:t>
            </a:r>
          </a:p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2500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სამედიცინო მომსახურების მიღების აუცილებელი პირობა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066800"/>
            <a:ext cx="85344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მომსახურების მისაღებად დაზღვეულმა უნდა წარადგინოს სადაზღვევო პოლისი და პირადობის დამადასტურებელი მოწმობა</a:t>
            </a:r>
          </a:p>
          <a:p>
            <a:pPr algn="ctr">
              <a:defRPr/>
            </a:pPr>
            <a:endParaRPr lang="ka-GE" sz="24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ka-GE" sz="2400" b="1" u="sng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ბავშვების შემთხვევაში, პირადობის მოწმობის არქონისას, წარმოდგენილი უნდა იყოს დაბადების </a:t>
            </a: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მოწმობა ან მისი ასლი, </a:t>
            </a:r>
            <a:r>
              <a:rPr lang="ka-GE" sz="2400" b="1" u="sng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სადაზღვევო პოლისი და მშობლის ან ოფიციალური მეურვის პირადობის დამადასტურებელი მოწმობა.</a:t>
            </a:r>
            <a:endParaRPr lang="en-US" sz="2400" b="1" u="sng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2656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მონიტორინგის ჯგუფის მუშაობის თემატიკა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400" b="1" u="sng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მონიტორინგის ჯგუფისთვის თითოეულმა სამედიცინო დაწესებულებამ უნდა უზრუნველყოს სამუშაო სივრცე დაზღვეულების შემოსვლის ადგილას (მაგ., რეგისტრატურა/მისაღები)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b="1" u="sng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პაციენტების დოკუმენტაციის რეგულირება;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endParaRPr kumimoji="0" lang="ka-GE" sz="24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პაციენტების ნაკადისა და რიგის რეგულირება;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endParaRPr kumimoji="0" lang="ka-GE" sz="24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თანაგადახდის რეგულირება.</a:t>
            </a:r>
          </a:p>
        </p:txBody>
      </p:sp>
    </p:spTree>
    <p:extLst>
      <p:ext uri="{BB962C8B-B14F-4D97-AF65-F5344CB8AC3E}">
        <p14:creationId xmlns:p14="http://schemas.microsoft.com/office/powerpoint/2010/main" xmlns="" val="24936061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პაციენტების </a:t>
            </a:r>
            <a:r>
              <a:rPr lang="ka-GE" sz="2800" b="1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დოკუმენტაციის </a:t>
            </a: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რეგულირება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sng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დაზღვეული პირადობის მოწმობის გარეშე </a:t>
            </a: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მონიტორინგის ჯგუფის წევრი განუმარტავს დაზღვეულს, რომ მომსახურების მიღება შეუძლებელია პირადობის მოწმობის გარეშე;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ბავშვის შემთხვევაში იგივე განმარტებას აძლევს მშობელს დაბადების მოწმობის ან მისი ასლის შესახებ;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ამასთანავე, მონიტორი უზრუნველყოფს ამ კონკრეტული დაზღვეულისთვის შემდგომი ვიზიტის დანიშვნას.</a:t>
            </a: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19780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8200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ტრენინგის ძირითადი საკითხები</a:t>
            </a: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1143000" y="3048000"/>
            <a:ext cx="685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დაზღვეულთა უფლებები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lvl="0"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2. მონიტორინგის </a:t>
            </a:r>
            <a:r>
              <a:rPr lang="ka-GE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ჯგუფის მუშაობის 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თემატიკა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75371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პაციენტების </a:t>
            </a:r>
            <a:r>
              <a:rPr lang="ka-GE" sz="2800" b="1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დოკუმენტაციის </a:t>
            </a: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რეგულირება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sng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დაზღვეული, რომელსაც აღებული აქვს პოლისი, მაგრამ ვიზიტისას არ წარმოადგინა </a:t>
            </a: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მონიტორინგის ჯგუფის წევრი უზრუნველყოფს, რომ სამედიცინო დაწესებულებამ მოახდინოს დაზღვეულის იდენტიფიცირება სოციალური მომსახურების დაზღვეულთა ბაზაში;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სამედიცინო დაწესებულებას უნდა გააჩნდეს კომპიუტერი, რომელიც მუდმივად იქნება ჩართული ინტერნეტში და ამავე კომპიუტერთან მიერთებული პრინტერი;</a:t>
            </a:r>
          </a:p>
          <a:p>
            <a:pPr marL="514350" lvl="0" indent="-514350" algn="just">
              <a:buAutoNum type="arabicPeriod"/>
              <a:defRPr/>
            </a:pPr>
            <a:r>
              <a:rPr lang="en-US" sz="2400" dirty="0">
                <a:solidFill>
                  <a:srgbClr val="006666"/>
                </a:solidFill>
                <a:latin typeface="+mj-lt"/>
                <a:ea typeface="+mj-ea"/>
                <a:cs typeface="+mj-cs"/>
                <a:hlinkClick r:id="rId2"/>
              </a:rPr>
              <a:t>http://</a:t>
            </a:r>
            <a:r>
              <a:rPr lang="en-US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  <a:hlinkClick r:id="rId2"/>
              </a:rPr>
              <a:t>ssa.gov.ge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და სადაზღვევო ბაზა.</a:t>
            </a:r>
          </a:p>
          <a:p>
            <a:pPr lvl="0" algn="just">
              <a:defRPr/>
            </a:pPr>
            <a:endParaRPr kumimoji="0" lang="ka-GE" sz="24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00539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პაციენტების </a:t>
            </a:r>
            <a:r>
              <a:rPr lang="ka-GE" sz="2800" b="1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დოკუმენტაციის </a:t>
            </a: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რეგულირება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sng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დაზღვეულს არ აქვს აღებული პოლისი </a:t>
            </a: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მონიტორინგის ჯგუფის წევრი ამოწმებს სადაზღვევო ბაზაში აქვს თუ არა აღებული დაზღვეულს პოლისი;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მონიტორი უზრუნველყოფს დაზღვეულისათვის პოლისის გაცემას სამედიცინო დაწესებულებაშივე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lvl="0" algn="just">
              <a:defRPr/>
            </a:pPr>
            <a:endParaRPr kumimoji="0" lang="ka-GE" sz="24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55265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პაციენტების </a:t>
            </a:r>
            <a:r>
              <a:rPr lang="ka-GE" sz="2800" b="1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დოკუმენტაციის </a:t>
            </a: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რეგულირება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sng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როდესაც დაზღვეულის რეგისტრაციის და საცხოვრებელი ადგილი განსხვავებულია</a:t>
            </a:r>
            <a:r>
              <a:rPr kumimoji="0" lang="ka-GE" sz="2400" i="0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</a:t>
            </a: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მონიტორინგის ჯგუფის წევრი უხსნის, რომ მას შეუძლია მომსახურება მიიღოს რეგისტრაციის ადგილის მიხედვით ან მიმართოს თავის სადაზღვევო კომპანიას;</a:t>
            </a: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4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სადაზღვევო კომპანიებმა უნდა უზრუნველყონ ამბულატორიული მიმწოდებლების არსებობა დიდ ქალაქებში (თბილისი, ქუთაისი, ბათუმი)</a:t>
            </a: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lvl="0" algn="just">
              <a:defRPr/>
            </a:pPr>
            <a:endParaRPr kumimoji="0" lang="ka-GE" sz="24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01161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r>
              <a:rPr lang="ka-GE" sz="2600" b="1" dirty="0">
                <a:solidFill>
                  <a:srgbClr val="006666"/>
                </a:solidFill>
              </a:rPr>
              <a:t>პაციენტების ნაკადისა და რიგის რეგულირება</a:t>
            </a:r>
            <a:endParaRPr lang="ka-GE" sz="2600" b="1" u="sng" dirty="0">
              <a:solidFill>
                <a:srgbClr val="006666"/>
              </a:solidFill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295400"/>
            <a:ext cx="8001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457200" indent="-457200" algn="just">
              <a:buAutoNum type="arabicPeriod"/>
              <a:defRPr/>
            </a:pPr>
            <a:r>
              <a:rPr lang="ka-GE" sz="22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უნდა იყოს უზრუნველყოფილი დაზღვეულების მოსაცდელი სივრცე როგორც შენობაში, ასევე შენობის ეზოში (სკამები);</a:t>
            </a:r>
          </a:p>
          <a:p>
            <a:pPr marL="457200" indent="-457200" algn="just">
              <a:buAutoNum type="arabicPeriod"/>
              <a:defRPr/>
            </a:pPr>
            <a:r>
              <a:rPr lang="ka-GE" sz="22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უნდა იყოს უზრუნველყოფილი შენობაში ტემპერატურის რეგულირება, სანიტარული კვანძები და სასმელი წყალი;</a:t>
            </a:r>
          </a:p>
          <a:p>
            <a:pPr marL="457200" indent="-457200" algn="just">
              <a:buAutoNum type="arabicPeriod"/>
              <a:defRPr/>
            </a:pPr>
            <a:r>
              <a:rPr lang="ka-GE" sz="22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სამედიცინო დაწესებულებებმა უნდა უზრუნველყონ შესაბამისი სამედიცინო პერსონალის ისეთი რაოდენობა, რომ დაზღვეულის მოცდის პერიოდი არ აღემატებოდეს 30 წუთს;</a:t>
            </a:r>
          </a:p>
          <a:p>
            <a:pPr marL="457200" indent="-457200" algn="just">
              <a:buAutoNum type="arabicPeriod"/>
              <a:defRPr/>
            </a:pPr>
            <a:r>
              <a:rPr lang="ka-GE" sz="2200" dirty="0" smtClean="0">
                <a:solidFill>
                  <a:srgbClr val="006666"/>
                </a:solidFill>
              </a:rPr>
              <a:t>სამედიცინო </a:t>
            </a:r>
            <a:r>
              <a:rPr lang="ka-GE" sz="2200" dirty="0">
                <a:solidFill>
                  <a:srgbClr val="006666"/>
                </a:solidFill>
              </a:rPr>
              <a:t>დაწესებულებებმა უნდა </a:t>
            </a:r>
            <a:r>
              <a:rPr lang="ka-GE" sz="2200" dirty="0" smtClean="0">
                <a:solidFill>
                  <a:srgbClr val="006666"/>
                </a:solidFill>
              </a:rPr>
              <a:t>უზრუნველყონ 13 აგვისტოდან დაზღვეულის წინასწარი ჩაწერა, მათ შორის, ცხელი ხაზის მეშვეობით. </a:t>
            </a:r>
            <a:r>
              <a:rPr lang="ka-GE" sz="22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 </a:t>
            </a:r>
            <a:endParaRPr lang="ka-GE" sz="22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713495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თანაგადახდის რეგულირება</a:t>
            </a:r>
            <a:endParaRPr kumimoji="0" lang="ka-GE" sz="32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თანაგადახდას სექტემბრის განმავლობაში ფარავს სადაზღვევო კომპანია დაზღვევით დაფარულ ყველა მომსახურებაზე, გარდა კომპიუტერული ტომოგრაფიისა და მედიკამენტებისა.</a:t>
            </a: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66892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152400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ცხელი ხაზი - </a:t>
            </a:r>
            <a:r>
              <a:rPr lang="en-US" sz="32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251 00 42</a:t>
            </a:r>
            <a:endParaRPr kumimoji="0" lang="ka-GE" sz="32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457200" y="1066800"/>
            <a:ext cx="8001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just">
              <a:defRPr/>
            </a:pPr>
            <a:endParaRPr lang="ka-GE" sz="4000" b="1" u="sng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457200" indent="-457200" algn="just">
              <a:buAutoNum type="arabicPeriod"/>
              <a:defRPr/>
            </a:pPr>
            <a:endParaRPr lang="ka-GE" sz="24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მონიტორინგის ჯგუფის წარმომადგენლებმა რთული შემთხვევების დროს უნდა დარეკონ სამინისტროს ცხელ ხაზზე - </a:t>
            </a:r>
            <a:r>
              <a:rPr lang="en-US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251 00 42</a:t>
            </a: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 მოითხოვონ დაკავშირება </a:t>
            </a:r>
            <a:r>
              <a:rPr lang="ka-GE" sz="20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გუნდთან</a:t>
            </a: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0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ასევე მონიტორებს შეუძლიათ ცალკეული რეგიონის მიხედვით დარეკონ შემდეგ მობილურ ტელეფონებზე: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50 - კახეთი;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51 - სამცხე-ჯავახეთი;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52 - შიდა ქართლი;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53 - ქვემო ქართლი;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54 - მცხეთა-მთიანეთი;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55 - იმერეთი;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56 - გურია;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57 - სამეგრელო-ზემო სვანეთი;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58 - აჭარა;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0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577 13 14 59 - რაჭა-ლეჩხუმი.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4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ka-GE" sz="2400" dirty="0" smtClean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065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8200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ჯანმრთელობის სახელმწიფო დაზღვევა </a:t>
            </a: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828800"/>
            <a:ext cx="8534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რეგულირდება: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2009 წლის საქართველოს მთავრობის #218 დადგენილებით;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2012 წლის საქართველოს მთავრობის #165 დადგენილებით;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2012 წლის საქართველოს მთავრობის #177 დადგენილებით („თამაშის წესები“).</a:t>
            </a: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#218 დადგენილების მოსარგებლეები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828800"/>
            <a:ext cx="8534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სოციალურად დაუცველი (უმწეო);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კომპაქტურად ჩასახლებული დევნილი;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მზრუნველობამოკლებული პირი;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პედაგოგები;</a:t>
            </a:r>
          </a:p>
          <a:p>
            <a:pPr marL="514350" marR="0" lvl="0" indent="-5143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სხვა.</a:t>
            </a:r>
            <a:r>
              <a:rPr kumimoji="0" lang="ka-GE" sz="2800" i="0" u="none" strike="noStrike" kern="1200" cap="none" spc="0" normalizeH="0" noProof="0" dirty="0" smtClean="0">
                <a:ln>
                  <a:noFill/>
                </a:ln>
                <a:solidFill>
                  <a:srgbClr val="0066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0871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მოსარგებლეები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5240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14350" indent="-514350" algn="just">
              <a:buAutoNum type="arabicPeriod"/>
              <a:defRPr/>
            </a:pP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0-5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წლის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ჩათვლით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ასაკის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ბავშვები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;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60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წლის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ზემოთ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ასაკის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ქალების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65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წლის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ზემოთ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ასაკის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მამაკაცები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საპენსიო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ასაკის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მოსახლეობა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)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;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სტუდენტები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;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შეზღუდული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შესაძლებლობის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მქონე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ბავშვ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ები;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მკვეთრად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გამოხატული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შეზღუდული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შესაძლებლობის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მქონე</a:t>
            </a:r>
            <a:r>
              <a:rPr lang="en-US" sz="2800" dirty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 err="1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პირ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ები.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1501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პირობები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სათაური 1"/>
          <p:cNvSpPr txBox="1">
            <a:spLocks/>
          </p:cNvSpPr>
          <p:nvPr/>
        </p:nvSpPr>
        <p:spPr bwMode="auto">
          <a:xfrm>
            <a:off x="228600" y="1524000"/>
            <a:ext cx="8534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14350" indent="-514350" algn="just">
              <a:buAutoNum type="arabicPeriod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დაზღვევა ძალაში შედის 2012 წლის 1 სექტემბრიდან;</a:t>
            </a: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514350" indent="-514350" algn="just">
              <a:buAutoNum type="arabicPeriod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დაზღვევის მოქმედება სრულდება: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 </a:t>
            </a: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ბავშვები - 6 წლის ასაკის შესრულებისთანავე;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სტუდენტები - სტუდენტის სტატუსის შეწყვეტისთანავე;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შშმ ბავშვი - 18 წლის ასაკის შესრულებისთანავე;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შშმ პირი - სტატუსის მოხსნისთანავე;</a:t>
            </a:r>
          </a:p>
          <a:p>
            <a:pPr marL="457200" indent="-457200" algn="just">
              <a:buFont typeface="Arial" pitchFamily="34" charset="0"/>
              <a:buChar char="•"/>
              <a:defRPr/>
            </a:pPr>
            <a:r>
              <a:rPr lang="ka-GE" sz="2800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ყველასათვის - დაზღვევაზე უარის თქმის შემთხვევაში.</a:t>
            </a: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ka-GE" sz="2800" dirty="0">
              <a:solidFill>
                <a:srgbClr val="006666"/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a-GE" sz="2800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1964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სადაზღვევო რაიონები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3399973"/>
              </p:ext>
            </p:extLst>
          </p:nvPr>
        </p:nvGraphicFramePr>
        <p:xfrm>
          <a:off x="609600" y="1143005"/>
          <a:ext cx="7848600" cy="5646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482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კომპანია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რაიონი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9057">
                <a:tc rowSpan="13">
                  <a:txBody>
                    <a:bodyPr/>
                    <a:lstStyle/>
                    <a:p>
                      <a:pPr algn="ctr" rtl="0" fontAlgn="ctr"/>
                      <a:r>
                        <a:rPr lang="ka-GE" sz="3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ალდაგი ბისიაი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შუახევი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ქედა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ხულო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ხელვაჩაური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ქობულეთი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ჩაქვი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წყალტუბო</a:t>
                      </a: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ტყიბული</a:t>
                      </a:r>
                    </a:p>
                    <a:p>
                      <a:pPr algn="ctr" rtl="0" fontAlgn="ctr"/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თერჯოლა</a:t>
                      </a:r>
                    </a:p>
                    <a:p>
                      <a:pPr algn="ctr" rtl="0" fontAlgn="ctr"/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ფოთი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  <a:tr h="3790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ხობი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49256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სადაზღვევო რაიონები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1255597"/>
              </p:ext>
            </p:extLst>
          </p:nvPr>
        </p:nvGraphicFramePr>
        <p:xfrm>
          <a:off x="304800" y="1447798"/>
          <a:ext cx="8534400" cy="45720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7033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კომპანია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რაიონი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2658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3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3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3200" dirty="0" smtClean="0">
                          <a:effectLst/>
                        </a:rPr>
                        <a:t>ჯიპიაი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3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ირაო </a:t>
                      </a:r>
                      <a:r>
                        <a:rPr lang="en-US" sz="3200" dirty="0">
                          <a:effectLst/>
                        </a:rPr>
                        <a:t> 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ხარაგაული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ზესტაფონი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ჭიათურა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სამტრედია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ხონი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ბაღდათი</a:t>
                      </a:r>
                    </a:p>
                  </a:txBody>
                  <a:tcPr marL="9525" marR="9525" marT="9525" marB="0" anchor="ctr"/>
                </a:tc>
              </a:tr>
              <a:tr h="5526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ვანი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632087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სათაური 1"/>
          <p:cNvSpPr txBox="1">
            <a:spLocks/>
          </p:cNvSpPr>
          <p:nvPr/>
        </p:nvSpPr>
        <p:spPr bwMode="auto">
          <a:xfrm>
            <a:off x="830893" y="304801"/>
            <a:ext cx="7467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ka-GE" sz="2800" b="1" dirty="0" smtClean="0">
                <a:solidFill>
                  <a:srgbClr val="006666"/>
                </a:solidFill>
                <a:latin typeface="+mj-lt"/>
                <a:ea typeface="+mj-ea"/>
                <a:cs typeface="+mj-cs"/>
              </a:rPr>
              <a:t>#165 დადგენილების სადაზღვევო რაიონები </a:t>
            </a:r>
            <a:endParaRPr kumimoji="0" lang="ka-GE" sz="2800" b="1" i="0" u="none" strike="noStrike" kern="1200" cap="none" spc="0" normalizeH="0" noProof="0" dirty="0" smtClean="0">
              <a:ln>
                <a:noFill/>
              </a:ln>
              <a:solidFill>
                <a:srgbClr val="0066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9806587"/>
              </p:ext>
            </p:extLst>
          </p:nvPr>
        </p:nvGraphicFramePr>
        <p:xfrm>
          <a:off x="304800" y="1447798"/>
          <a:ext cx="8534400" cy="2391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504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კომპანია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400" dirty="0">
                          <a:effectLst/>
                        </a:rPr>
                        <a:t>სადაზღვევო რაიონი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5019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ka-GE" sz="3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არქიმედე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სენაკი</a:t>
                      </a:r>
                    </a:p>
                  </a:txBody>
                  <a:tcPr marL="9525" marR="9525" marT="9525" marB="0" anchor="ctr"/>
                </a:tc>
              </a:tr>
              <a:tr h="776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აბაშა</a:t>
                      </a:r>
                    </a:p>
                  </a:txBody>
                  <a:tcPr marL="9525" marR="9525" marT="9525" marB="0" anchor="ctr"/>
                </a:tc>
              </a:tr>
              <a:tr h="3961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მარტვილი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25004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ის თემა">
  <a:themeElements>
    <a:clrScheme name="ოფისი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ოფისი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ოფის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ის თემა">
  <a:themeElements>
    <a:clrScheme name="ოფისი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ოფისი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ოფის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1133</Words>
  <Application>Microsoft Office PowerPoint</Application>
  <PresentationFormat>On-screen Show (4:3)</PresentationFormat>
  <Paragraphs>216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Office-ის თემა</vt:lpstr>
      <vt:lpstr>სახელმწიფო დაზღვეულთა მომსახურების წესი და ნაკადების მართვა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PowerPoint-ის პრეზენტაცია</dc:title>
  <dc:creator>Moris Tsamalashvili</dc:creator>
  <cp:lastModifiedBy>Nanuka</cp:lastModifiedBy>
  <cp:revision>133</cp:revision>
  <dcterms:created xsi:type="dcterms:W3CDTF">2011-11-07T16:38:15Z</dcterms:created>
  <dcterms:modified xsi:type="dcterms:W3CDTF">2012-08-18T04:35:40Z</dcterms:modified>
</cp:coreProperties>
</file>